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3"/>
  </p:handoutMasterIdLst>
  <p:sldIdLst>
    <p:sldId id="264" r:id="rId2"/>
    <p:sldId id="265" r:id="rId3"/>
    <p:sldId id="262" r:id="rId4"/>
    <p:sldId id="263" r:id="rId5"/>
    <p:sldId id="266" r:id="rId6"/>
    <p:sldId id="260" r:id="rId7"/>
    <p:sldId id="261" r:id="rId8"/>
    <p:sldId id="268" r:id="rId9"/>
    <p:sldId id="270" r:id="rId10"/>
    <p:sldId id="269" r:id="rId11"/>
    <p:sldId id="25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91" d="100"/>
          <a:sy n="91" d="100"/>
        </p:scale>
        <p:origin x="615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5B5A5-09F7-448F-8E81-0D36D8C244A5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9E675-E660-4010-A924-FDA8A6923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6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323EA58-061C-4B6D-8BA8-BA26AEEDA32E}" type="datetimeFigureOut">
              <a:rPr lang="en-US" smtClean="0"/>
              <a:t>4/4/2017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C00F8DD-5654-429C-80C7-08536B06C6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Gleneagle Grad 2017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263" y="1628800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person who you're with most in life is yourself and if you don't like yourself you're always with somebody you don't like. 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dirty="0" smtClean="0"/>
              <a:t> </a:t>
            </a:r>
            <a:r>
              <a:rPr lang="en-US" b="1" i="1" dirty="0" smtClean="0"/>
              <a:t>Mark Lewis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There will be times when </a:t>
            </a:r>
            <a:r>
              <a:rPr lang="en-US" b="1" dirty="0"/>
              <a:t>your best isn't your good enough.  There can be many reasons for this, but as long as you give your best you'll be OK. 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i="1" dirty="0" smtClean="0"/>
              <a:t>Robert </a:t>
            </a:r>
            <a:r>
              <a:rPr lang="en-US" b="1" i="1" dirty="0"/>
              <a:t>De </a:t>
            </a:r>
            <a:r>
              <a:rPr lang="en-US" b="1" i="1" dirty="0" err="1" smtClean="0"/>
              <a:t>Niro</a:t>
            </a:r>
            <a:endParaRPr lang="en-US" b="1" i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/>
              <a:t>Why are you trying so hard to fit in, when you're born to stand out. 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i="1" dirty="0" smtClean="0"/>
              <a:t>Oliver </a:t>
            </a:r>
            <a:r>
              <a:rPr lang="en-US" b="1" i="1" dirty="0"/>
              <a:t>James</a:t>
            </a:r>
          </a:p>
        </p:txBody>
      </p:sp>
    </p:spTree>
    <p:extLst>
      <p:ext uri="{BB962C8B-B14F-4D97-AF65-F5344CB8AC3E}">
        <p14:creationId xmlns:p14="http://schemas.microsoft.com/office/powerpoint/2010/main" val="272576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Grad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27584" y="1196752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Entry to After Grad will be closed at 1am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Ticket sales will be closed on Friday, June 9 at 3:30pm.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No tickets will be sold at the door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Approved guests only </a:t>
            </a:r>
          </a:p>
          <a:p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 Yearbooks will be distributed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Ends at 5am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Once you leave, you cannot return.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1761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Gleneagle Grad 2017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560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In the end, it's not the years in your life that count.  It's the life in your years. 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i="1" dirty="0" smtClean="0"/>
              <a:t>Abraham Lincoln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/>
              <a:t>Throughout life, we get clues that remind us  of the direction we are  supposed to be headed if you stay focused, then you learn your lessons. 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i="1" dirty="0" smtClean="0"/>
              <a:t>Elisabeth </a:t>
            </a:r>
            <a:r>
              <a:rPr lang="en-US" b="1" i="1" dirty="0" err="1" smtClean="0"/>
              <a:t>Kubler</a:t>
            </a:r>
            <a:r>
              <a:rPr lang="en-US" b="1" i="1" dirty="0" smtClean="0"/>
              <a:t>-Ross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/>
              <a:t>Nobody can go back and start a new beginning, but anyone can start today and make a new ending. 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i="1" dirty="0" smtClean="0"/>
              <a:t>Maria </a:t>
            </a:r>
            <a:r>
              <a:rPr lang="en-US" b="1" i="1" dirty="0"/>
              <a:t>Robinson</a:t>
            </a:r>
          </a:p>
        </p:txBody>
      </p:sp>
    </p:spTree>
    <p:extLst>
      <p:ext uri="{BB962C8B-B14F-4D97-AF65-F5344CB8AC3E}">
        <p14:creationId xmlns:p14="http://schemas.microsoft.com/office/powerpoint/2010/main" val="1613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720080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Important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smtClean="0">
                <a:solidFill>
                  <a:srgbClr val="002060"/>
                </a:solidFill>
              </a:rPr>
              <a:t>Calendar Dates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772400" cy="4464496"/>
          </a:xfrm>
        </p:spPr>
        <p:txBody>
          <a:bodyPr>
            <a:normAutofit fontScale="25000" lnSpcReduction="20000"/>
          </a:bodyPr>
          <a:lstStyle/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Thursday, April </a:t>
            </a: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13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Grad guest forms available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and are available in the main office.</a:t>
            </a: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Thursday, May </a:t>
            </a: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4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Grad guest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forms due date.</a:t>
            </a:r>
          </a:p>
          <a:p>
            <a:pPr algn="l"/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May 23 – June 9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Ticket sales period for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dinner/dance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Friday, May 5: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Valedictorian Nomination forms available </a:t>
            </a: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endParaRPr lang="en-US" sz="6400" b="1" dirty="0" smtClean="0">
              <a:solidFill>
                <a:schemeClr val="tx1"/>
              </a:solidFill>
              <a:latin typeface="+mn-lt"/>
            </a:endParaRPr>
          </a:p>
          <a:p>
            <a:pPr marL="1314450" lvl="1" indent="-857250" algn="l">
              <a:buFont typeface="Wingdings" panose="05000000000000000000" pitchFamily="2" charset="2"/>
              <a:buChar char="v"/>
            </a:pPr>
            <a:endParaRPr lang="en-US" sz="64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Friday, May 12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Valedictorian Nomination forms due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u="sng" dirty="0" smtClean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u="sng" dirty="0" smtClean="0">
              <a:solidFill>
                <a:schemeClr val="tx1"/>
              </a:solidFill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Monday</a:t>
            </a: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, June  5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Commencement  guest tickets available </a:t>
            </a:r>
          </a:p>
          <a:p>
            <a:pPr algn="l"/>
            <a:r>
              <a:rPr lang="en-US" sz="7200" b="1" dirty="0">
                <a:solidFill>
                  <a:schemeClr val="tx1"/>
                </a:solidFill>
                <a:latin typeface="+mn-lt"/>
              </a:rPr>
              <a:t>	(3 free guest tickets per grad / $5 for each additional ticket)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 </a:t>
            </a: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/>
          </a:p>
          <a:p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2971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720080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Important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dirty="0" smtClean="0">
                <a:solidFill>
                  <a:srgbClr val="002060"/>
                </a:solidFill>
              </a:rPr>
              <a:t>Calendar Dates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772400" cy="518457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u="sng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Tuesday</a:t>
            </a: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, June 13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:  Commencement assembly at the end of the school day; Cap and Gowns distributed.</a:t>
            </a:r>
          </a:p>
          <a:p>
            <a:pPr algn="l"/>
            <a:r>
              <a:rPr lang="en-US" sz="7200" b="1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algn="l"/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Sunday, June 18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:  Commencement Ceremony, 11AM, Queen Elizabeth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Theatre. Arrive at 10:00am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Friday, June </a:t>
            </a: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23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Dinner/Dance, 6PM,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Convention Centre, 11PM Dismissal Restriction</a:t>
            </a: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r>
              <a:rPr lang="en-US" sz="7200" b="1" u="sng" dirty="0">
                <a:solidFill>
                  <a:schemeClr val="tx1"/>
                </a:solidFill>
                <a:latin typeface="+mn-lt"/>
              </a:rPr>
              <a:t>Saturday, June </a:t>
            </a:r>
            <a:r>
              <a:rPr lang="en-US" sz="7200" b="1" u="sng" dirty="0" smtClean="0">
                <a:solidFill>
                  <a:schemeClr val="tx1"/>
                </a:solidFill>
                <a:latin typeface="+mn-lt"/>
              </a:rPr>
              <a:t>24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:  </a:t>
            </a:r>
            <a:r>
              <a:rPr lang="en-US" sz="7200" b="1" dirty="0">
                <a:solidFill>
                  <a:schemeClr val="tx1"/>
                </a:solidFill>
                <a:latin typeface="+mn-lt"/>
              </a:rPr>
              <a:t>After Grad, MIDNIGHT, </a:t>
            </a:r>
            <a:r>
              <a:rPr lang="en-US" sz="7200" b="1" dirty="0" smtClean="0">
                <a:solidFill>
                  <a:schemeClr val="tx1"/>
                </a:solidFill>
                <a:latin typeface="+mn-lt"/>
              </a:rPr>
              <a:t>Gleneagle</a:t>
            </a: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 smtClean="0">
              <a:solidFill>
                <a:schemeClr val="tx1"/>
              </a:solidFill>
              <a:latin typeface="+mn-lt"/>
            </a:endParaRPr>
          </a:p>
          <a:p>
            <a:pPr marL="857250" indent="-857250" algn="l">
              <a:buFont typeface="Wingdings" panose="05000000000000000000" pitchFamily="2" charset="2"/>
              <a:buChar char="v"/>
            </a:pPr>
            <a:endParaRPr lang="en-US" sz="7200" b="1" dirty="0">
              <a:solidFill>
                <a:schemeClr val="tx1"/>
              </a:solidFill>
              <a:latin typeface="+mn-lt"/>
            </a:endParaRPr>
          </a:p>
          <a:p>
            <a:pPr algn="l"/>
            <a:endParaRPr lang="en-US" sz="7200" b="1" dirty="0"/>
          </a:p>
          <a:p>
            <a:pPr algn="l"/>
            <a:endParaRPr lang="en-US" sz="7200" b="1" dirty="0"/>
          </a:p>
          <a:p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414587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Participation Eligibility?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9984" y="1853208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This applies to Dinner/Dance, After Grad, and Commencement.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GT requirements completed?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Graduation plan in place?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r>
              <a:rPr lang="en-US" sz="2400" b="1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School fees paid?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818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333184" cy="936104"/>
          </a:xfrm>
        </p:spPr>
        <p:txBody>
          <a:bodyPr/>
          <a:lstStyle/>
          <a:p>
            <a:r>
              <a:rPr lang="en-US" sz="4800" dirty="0" smtClean="0">
                <a:solidFill>
                  <a:srgbClr val="002060"/>
                </a:solidFill>
              </a:rPr>
              <a:t>Valedictorian Selection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5217" y="1412776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/>
              <a:t>Nomination forms available Friday, May 5.</a:t>
            </a:r>
          </a:p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Completed nomination forms are due Friday, May 12, 3:30pm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Completed nomination form includes 10 student signatures, nominee signature, and 2 teacher signatures including one English teacher signature. See page 22 in the School Agenda.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Semi-final process:  Wednesday, May 24 speeches given by candidates to grade 12 class.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Audience members given a rubric specific to the valedictorian speeches to evaluate candidates.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Finalists identified from speech process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Final voting on Friday, May 26 at lunch in Foyer (grade 12 students only)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808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6"/>
            <a:ext cx="73808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Commencement Ceremony Information Survey 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468" y="2348880"/>
            <a:ext cx="75039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Survey to be completed and returned today at the end of the assembly.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Please be aware, no survey submitted – no cap and gown ordered.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Gown size is important!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Identify the official name you want to be included on the commencement program.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76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1497" y="836712"/>
            <a:ext cx="732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Commencement Message 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5372" y="2060848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Similar to commencement survey, to be completed and returned today at the end of the assembly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Please be aware comments will be screened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There are 4 possible responses to be completed. Select one only.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/>
              <a:t>If you have a response preference for final selection please identify directly on the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3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Dinner / Dance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(</a:t>
            </a:r>
            <a:r>
              <a:rPr lang="en-US" sz="3200" dirty="0" smtClean="0"/>
              <a:t>Tickets:  $135)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1700808"/>
            <a:ext cx="720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Fully sponsored school function.  School  and district rules and  expectations apply.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Guest forms required for any guest not currently a member of the Gleneagle 2017 Grad class.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Completed guest forms due by Thursday, May 4</a:t>
            </a:r>
          </a:p>
          <a:p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Ticket sales:  Tuesday, May 23, 3:15PM – Friday, June 9, 11:55PM</a:t>
            </a:r>
          </a:p>
          <a:p>
            <a:endParaRPr lang="en-US" b="1" dirty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5499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803175"/>
          </a:xfrm>
        </p:spPr>
        <p:txBody>
          <a:bodyPr/>
          <a:lstStyle/>
          <a:p>
            <a:r>
              <a:rPr lang="en-US" sz="4400" dirty="0"/>
              <a:t>Dinner / Dance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84784"/>
            <a:ext cx="7702624" cy="4687416"/>
          </a:xfrm>
        </p:spPr>
        <p:txBody>
          <a:bodyPr>
            <a:normAutofit fontScale="85000"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On-line purchasing system for tickets.  Table selection done through on-line system; students get to choose their seating plan on a first come first serve </a:t>
            </a:r>
            <a:r>
              <a:rPr lang="en-US" b="1" dirty="0" smtClean="0">
                <a:solidFill>
                  <a:schemeClr val="tx1"/>
                </a:solidFill>
              </a:rPr>
              <a:t>basis.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Tickets are $135.00 for dinner. </a:t>
            </a: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b="1" dirty="0" smtClean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Transportation by bus $5.00 to and from Dinner/Dance.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No </a:t>
            </a:r>
            <a:r>
              <a:rPr lang="en-US" b="1" dirty="0">
                <a:solidFill>
                  <a:schemeClr val="tx1"/>
                </a:solidFill>
              </a:rPr>
              <a:t>table switching at the event.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Friday, June </a:t>
            </a:r>
            <a:r>
              <a:rPr lang="en-US" b="1" dirty="0" smtClean="0">
                <a:solidFill>
                  <a:schemeClr val="tx1"/>
                </a:solidFill>
              </a:rPr>
              <a:t>23, </a:t>
            </a:r>
            <a:r>
              <a:rPr lang="en-US" b="1" dirty="0">
                <a:solidFill>
                  <a:schemeClr val="tx1"/>
                </a:solidFill>
              </a:rPr>
              <a:t>Vancouver Convention Centre, 6:00pm – </a:t>
            </a:r>
            <a:r>
              <a:rPr lang="en-US" b="1" dirty="0" smtClean="0">
                <a:solidFill>
                  <a:schemeClr val="tx1"/>
                </a:solidFill>
              </a:rPr>
              <a:t>midnight</a:t>
            </a:r>
          </a:p>
          <a:p>
            <a:pPr marL="285750" indent="-285750" algn="l">
              <a:buFont typeface="Wingdings" panose="05000000000000000000" pitchFamily="2" charset="2"/>
              <a:buChar char="v"/>
            </a:pPr>
            <a:endParaRPr lang="en-US" b="1" dirty="0">
              <a:solidFill>
                <a:schemeClr val="tx1"/>
              </a:solidFill>
            </a:endParaRPr>
          </a:p>
          <a:p>
            <a:pPr marL="285750" indent="-28575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Dismissal restriction of 11pm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44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2E2968-2F39-4507-80EA-702692D730DB}"/>
</file>

<file path=customXml/itemProps2.xml><?xml version="1.0" encoding="utf-8"?>
<ds:datastoreItem xmlns:ds="http://schemas.openxmlformats.org/officeDocument/2006/customXml" ds:itemID="{28BC62AB-2050-4048-809B-AD2BF8CA7645}"/>
</file>

<file path=customXml/itemProps3.xml><?xml version="1.0" encoding="utf-8"?>
<ds:datastoreItem xmlns:ds="http://schemas.openxmlformats.org/officeDocument/2006/customXml" ds:itemID="{11A5855C-5100-489D-BE2E-23B76FB6137B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830</TotalTime>
  <Words>591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Palatino Linotype</vt:lpstr>
      <vt:lpstr>Wingdings</vt:lpstr>
      <vt:lpstr>Executive</vt:lpstr>
      <vt:lpstr>Gleneagle Grad 2017</vt:lpstr>
      <vt:lpstr>Important Calendar Dates</vt:lpstr>
      <vt:lpstr>Important Calendar Dates</vt:lpstr>
      <vt:lpstr>Participation Eligibility?</vt:lpstr>
      <vt:lpstr>Valedictorian Selection</vt:lpstr>
      <vt:lpstr>PowerPoint Presentation</vt:lpstr>
      <vt:lpstr>PowerPoint Presentation</vt:lpstr>
      <vt:lpstr>Dinner / Dance (Tickets:  $135)</vt:lpstr>
      <vt:lpstr>Dinner / Dance</vt:lpstr>
      <vt:lpstr>After Grad </vt:lpstr>
      <vt:lpstr>Gleneagle Grad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Calendar Dates</dc:title>
  <dc:creator>Cober, Ken</dc:creator>
  <cp:lastModifiedBy>Christine Potter-Smith</cp:lastModifiedBy>
  <cp:revision>50</cp:revision>
  <cp:lastPrinted>2017-04-04T17:35:23Z</cp:lastPrinted>
  <dcterms:created xsi:type="dcterms:W3CDTF">2016-04-19T03:28:07Z</dcterms:created>
  <dcterms:modified xsi:type="dcterms:W3CDTF">2017-04-04T23:18:07Z</dcterms:modified>
</cp:coreProperties>
</file>